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C9D583-EFC8-F847-9300-647AA25FA24B}" v="7" dt="2023-03-31T20:53:18.3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D3D6-450F-4C23-ACCB-07369485BD9C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CF451-B2BB-49E9-A771-BE11E6E84A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9628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D3D6-450F-4C23-ACCB-07369485BD9C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CF451-B2BB-49E9-A771-BE11E6E84A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313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D3D6-450F-4C23-ACCB-07369485BD9C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CF451-B2BB-49E9-A771-BE11E6E84A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905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D3D6-450F-4C23-ACCB-07369485BD9C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CF451-B2BB-49E9-A771-BE11E6E84A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465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D3D6-450F-4C23-ACCB-07369485BD9C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CF451-B2BB-49E9-A771-BE11E6E84A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2471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D3D6-450F-4C23-ACCB-07369485BD9C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CF451-B2BB-49E9-A771-BE11E6E84A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1294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D3D6-450F-4C23-ACCB-07369485BD9C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CF451-B2BB-49E9-A771-BE11E6E84A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3629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D3D6-450F-4C23-ACCB-07369485BD9C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CF451-B2BB-49E9-A771-BE11E6E84A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1826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D3D6-450F-4C23-ACCB-07369485BD9C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CF451-B2BB-49E9-A771-BE11E6E84A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276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D3D6-450F-4C23-ACCB-07369485BD9C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CF451-B2BB-49E9-A771-BE11E6E84A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6107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D3D6-450F-4C23-ACCB-07369485BD9C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CF451-B2BB-49E9-A771-BE11E6E84A44}" type="slidenum">
              <a:rPr lang="pt-BR" smtClean="0"/>
              <a:t>‹nº›</a:t>
            </a:fld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4235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D3D6-450F-4C23-ACCB-07369485BD9C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CF451-B2BB-49E9-A771-BE11E6E84A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12718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D3D6-450F-4C23-ACCB-07369485BD9C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CF451-B2BB-49E9-A771-BE11E6E84A44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88128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D3D6-450F-4C23-ACCB-07369485BD9C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CF451-B2BB-49E9-A771-BE11E6E84A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2242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D3D6-450F-4C23-ACCB-07369485BD9C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CF451-B2BB-49E9-A771-BE11E6E84A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9233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D3D6-450F-4C23-ACCB-07369485BD9C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CF451-B2BB-49E9-A771-BE11E6E84A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8980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0D3D6-450F-4C23-ACCB-07369485BD9C}" type="datetimeFigureOut">
              <a:rPr lang="pt-BR" smtClean="0"/>
              <a:t>17/05/2023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C7CF451-B2BB-49E9-A771-BE11E6E84A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352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923EF0-AB9D-69F9-506D-1D8889BCA3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396828"/>
            <a:ext cx="7766936" cy="1646302"/>
          </a:xfrm>
        </p:spPr>
        <p:txBody>
          <a:bodyPr/>
          <a:lstStyle/>
          <a:p>
            <a:r>
              <a:rPr lang="pt-BR" dirty="0"/>
              <a:t>Polo de Inovação Energética e Ambiental do Pampa Gaúcho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BF4684A-CEC5-8688-5262-0F616A9A0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3055898"/>
            <a:ext cx="7766936" cy="1096899"/>
          </a:xfrm>
        </p:spPr>
        <p:txBody>
          <a:bodyPr/>
          <a:lstStyle/>
          <a:p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 holístico para uso sustentável do PRÉ-SAL do Pampa</a:t>
            </a:r>
            <a:endParaRPr lang="pt-BR" dirty="0"/>
          </a:p>
        </p:txBody>
      </p:sp>
      <p:pic>
        <p:nvPicPr>
          <p:cNvPr id="16" name="Imagem 15" descr="Logotipo&#10;&#10;Descrição gerada automaticamente">
            <a:extLst>
              <a:ext uri="{FF2B5EF4-FFF2-40B4-BE49-F238E27FC236}">
                <a16:creationId xmlns:a16="http://schemas.microsoft.com/office/drawing/2014/main" id="{54E31F0C-8A79-06A2-D098-E184D0FE5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97" y="5262465"/>
            <a:ext cx="2391180" cy="143567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4A9771A7-9897-6871-9435-ECFAC88890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7" t="988" r="680" b="1205"/>
          <a:stretch/>
        </p:blipFill>
        <p:spPr>
          <a:xfrm>
            <a:off x="4034460" y="3429000"/>
            <a:ext cx="4123080" cy="289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681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25931F-C030-E7BA-CDD2-E424E6A2C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Premissas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6AFBC25-431F-1204-98DE-1B222FE97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828227"/>
            <a:ext cx="5556274" cy="3855723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t-BR" sz="2400" dirty="0"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pt-B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espeitar e potencializar as características ecológicas do Bioma Pampa;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t-BR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Utilizar o carvão mineral de forma sustentável (gaseificação e seus coprodutos);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t-BR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Realizar a transição energética </a:t>
            </a:r>
            <a:r>
              <a:rPr lang="pt-BR" sz="2400" dirty="0">
                <a:solidFill>
                  <a:schemeClr val="tx1"/>
                </a:solidFill>
                <a:cs typeface="Times New Roman" panose="02020603050405020304" pitchFamily="18" charset="0"/>
              </a:rPr>
              <a:t>justa e inclusiva </a:t>
            </a:r>
            <a:r>
              <a:rPr lang="pt-BR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aliada à conservação ambiental e desenvolvimento socioeconômico da região.</a:t>
            </a:r>
            <a:endParaRPr lang="pt-BR" sz="24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Vista aérea de uma cidade&#10;&#10;Descrição gerada automaticamente">
            <a:extLst>
              <a:ext uri="{FF2B5EF4-FFF2-40B4-BE49-F238E27FC236}">
                <a16:creationId xmlns:a16="http://schemas.microsoft.com/office/drawing/2014/main" id="{EDF37560-3377-1A02-34E7-BD8CB76D66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607" y="2460811"/>
            <a:ext cx="3454077" cy="2590557"/>
          </a:xfrm>
          <a:prstGeom prst="rect">
            <a:avLst/>
          </a:prstGeom>
        </p:spPr>
      </p:pic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E9DD9CAC-9CBE-A61E-A03E-6168B2452B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581" y="5477071"/>
            <a:ext cx="2142529" cy="128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421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7FB3D-B282-C053-AA8A-72E064EA9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Pressupostos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813FC8-2E50-2A02-C690-757376CC7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09007"/>
            <a:ext cx="5418666" cy="3880773"/>
          </a:xfrm>
        </p:spPr>
        <p:txBody>
          <a:bodyPr>
            <a:normAutofit fontScale="925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t-BR" sz="2400" dirty="0"/>
              <a:t>A região passar a ser referência em </a:t>
            </a:r>
            <a:r>
              <a:rPr lang="pt-BR" sz="2400" dirty="0">
                <a:solidFill>
                  <a:schemeClr val="tx1"/>
                </a:solidFill>
              </a:rPr>
              <a:t>conservação ambiental;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t-BR" sz="2400" dirty="0">
                <a:solidFill>
                  <a:schemeClr val="tx1"/>
                </a:solidFill>
              </a:rPr>
              <a:t>Uso múltiplo e sustentável do carvão mineral;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t-BR" sz="2400" dirty="0">
                <a:solidFill>
                  <a:schemeClr val="tx1"/>
                </a:solidFill>
              </a:rPr>
              <a:t>Economia regional que potencialize o sequestro de carbono;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t-BR" sz="2400" dirty="0">
                <a:solidFill>
                  <a:schemeClr val="tx1"/>
                </a:solidFill>
              </a:rPr>
              <a:t>Preservação dos empregos e geração de novas oportunidades econômicas;</a:t>
            </a:r>
          </a:p>
          <a:p>
            <a:endParaRPr lang="pt-BR" sz="2800" dirty="0"/>
          </a:p>
        </p:txBody>
      </p: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E1EA6942-8E25-6535-968C-2C4B9669BB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581" y="5477071"/>
            <a:ext cx="2142529" cy="1286382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9F05E896-1907-DE66-F073-CD027A53E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544" y="2554116"/>
            <a:ext cx="3447848" cy="2590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853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7FB3D-B282-C053-AA8A-72E064EA9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Pressupostos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813FC8-2E50-2A02-C690-757376CC7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5556272" cy="444548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t-BR" sz="2200" dirty="0">
                <a:solidFill>
                  <a:schemeClr val="tx1"/>
                </a:solidFill>
              </a:rPr>
              <a:t>Desenvolvimento científico e tecnológico – inovação e mão de obra qualificada;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t-BR" sz="2200" dirty="0">
                <a:solidFill>
                  <a:schemeClr val="tx1"/>
                </a:solidFill>
              </a:rPr>
              <a:t>Implantação de parques ecológicos, restauração de matas ciliares e recuperação de nascentes;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t-BR" sz="2200" dirty="0">
                <a:solidFill>
                  <a:schemeClr val="tx1"/>
                </a:solidFill>
              </a:rPr>
              <a:t>Atividades educativas e de comunicação sobre os temas do projeto;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  <a:buNone/>
            </a:pPr>
            <a:endParaRPr lang="pt-BR" sz="2200" dirty="0"/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t-BR" sz="2200" dirty="0"/>
              <a:t>;</a:t>
            </a:r>
          </a:p>
          <a:p>
            <a:endParaRPr lang="pt-BR" sz="2200" dirty="0"/>
          </a:p>
          <a:p>
            <a:endParaRPr lang="pt-BR" sz="2200" dirty="0"/>
          </a:p>
          <a:p>
            <a:endParaRPr lang="pt-BR" sz="2200" dirty="0"/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331DAFE6-2804-B215-838C-2B7E64A8D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581" y="5477071"/>
            <a:ext cx="2142529" cy="1286382"/>
          </a:xfrm>
          <a:prstGeom prst="rect">
            <a:avLst/>
          </a:prstGeom>
        </p:spPr>
      </p:pic>
      <p:pic>
        <p:nvPicPr>
          <p:cNvPr id="6" name="Imagem 5" descr="Imagem em branco e preto na grama&#10;&#10;Descrição gerada automaticamente com confiança baixa">
            <a:extLst>
              <a:ext uri="{FF2B5EF4-FFF2-40B4-BE49-F238E27FC236}">
                <a16:creationId xmlns:a16="http://schemas.microsoft.com/office/drawing/2014/main" id="{75CCE5AA-898E-A81C-8B12-E67E291BB0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606" y="2460808"/>
            <a:ext cx="3454078" cy="259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520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7FB3D-B282-C053-AA8A-72E064EA9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Pressupostos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813FC8-2E50-2A02-C690-757376CC7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014328"/>
            <a:ext cx="5418666" cy="4464531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t-BR" sz="2200" dirty="0">
                <a:solidFill>
                  <a:schemeClr val="tx1"/>
                </a:solidFill>
              </a:rPr>
              <a:t>Elaboração do Plano de Transição Energética justa e inclusiva – Pampa 2050;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t-BR" sz="2200" dirty="0">
                <a:solidFill>
                  <a:schemeClr val="tx1"/>
                </a:solidFill>
              </a:rPr>
              <a:t>Integração do poder público, movimentos sociais, setor empresarial, cooperativas, instituições de ensino e pesquisa e meios de comunicação;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t-BR" sz="2200" dirty="0">
                <a:solidFill>
                  <a:schemeClr val="tx1"/>
                </a:solidFill>
              </a:rPr>
              <a:t>Interlocução com a Petrobrás e outros investidores para a produção de </a:t>
            </a:r>
            <a:r>
              <a:rPr lang="pt-BR" sz="2200" dirty="0" err="1">
                <a:solidFill>
                  <a:schemeClr val="tx1"/>
                </a:solidFill>
              </a:rPr>
              <a:t>SynGás</a:t>
            </a:r>
            <a:r>
              <a:rPr lang="pt-BR" sz="2200" dirty="0">
                <a:solidFill>
                  <a:schemeClr val="tx1"/>
                </a:solidFill>
              </a:rPr>
              <a:t>;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  <a:buNone/>
            </a:pPr>
            <a:endParaRPr lang="pt-BR" sz="2200" dirty="0"/>
          </a:p>
          <a:p>
            <a:endParaRPr lang="pt-BR" sz="2200" dirty="0"/>
          </a:p>
          <a:p>
            <a:endParaRPr lang="pt-BR" sz="2200" dirty="0"/>
          </a:p>
          <a:p>
            <a:endParaRPr lang="pt-BR" sz="2200" dirty="0"/>
          </a:p>
          <a:p>
            <a:endParaRPr lang="pt-BR" sz="2200" dirty="0"/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C9188BB5-1396-A835-3F6B-9C43C6CC8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581" y="5477071"/>
            <a:ext cx="2142529" cy="128638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6039C9F-0E8C-CDA1-C03A-4CFE9B2D6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590" y="2470053"/>
            <a:ext cx="3452400" cy="23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252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7FB3D-B282-C053-AA8A-72E064EA9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Pressupostos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813FC8-2E50-2A02-C690-757376CC7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073503"/>
            <a:ext cx="5418666" cy="417489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t-BR" sz="2200" dirty="0">
                <a:solidFill>
                  <a:schemeClr val="tx1"/>
                </a:solidFill>
              </a:rPr>
              <a:t>Planejamento da infraestrutura regional – abastecimento de água, logística, redes de fibra ótica, hotelaria, rodovias, habitação, entre outras;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t-BR" sz="2200" dirty="0">
                <a:solidFill>
                  <a:schemeClr val="tx1"/>
                </a:solidFill>
              </a:rPr>
              <a:t>Construção de arranjos institucionais necessários – autarquias, fundos de desenvolvimento, consórcios intermunicipais.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  <a:buNone/>
            </a:pPr>
            <a:endParaRPr lang="pt-BR" sz="2200" dirty="0"/>
          </a:p>
          <a:p>
            <a:pPr marL="0" indent="0">
              <a:spcBef>
                <a:spcPts val="1800"/>
              </a:spcBef>
              <a:spcAft>
                <a:spcPts val="1800"/>
              </a:spcAft>
              <a:buNone/>
            </a:pPr>
            <a:endParaRPr lang="pt-BR" sz="2200" dirty="0"/>
          </a:p>
          <a:p>
            <a:endParaRPr lang="pt-BR" sz="2200" dirty="0"/>
          </a:p>
          <a:p>
            <a:endParaRPr lang="pt-BR" sz="2200" dirty="0"/>
          </a:p>
          <a:p>
            <a:endParaRPr lang="pt-BR" sz="2200" dirty="0"/>
          </a:p>
          <a:p>
            <a:endParaRPr lang="pt-BR" sz="22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3784CA1-0AD9-6E12-B9A3-51FFE4B50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3607" y="2605180"/>
            <a:ext cx="3454077" cy="2301818"/>
          </a:xfrm>
          <a:prstGeom prst="rect">
            <a:avLst/>
          </a:prstGeom>
        </p:spPr>
      </p:pic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C9188BB5-1396-A835-3F6B-9C43C6CC8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581" y="5477071"/>
            <a:ext cx="2142529" cy="128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11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7FB3D-B282-C053-AA8A-72E064EA9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Próximos passos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813FC8-2E50-2A02-C690-757376CC7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40639"/>
            <a:ext cx="5418666" cy="522281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t-BR" sz="2200" dirty="0">
                <a:solidFill>
                  <a:schemeClr val="tx1"/>
                </a:solidFill>
              </a:rPr>
              <a:t>Descrever detalhadamente o perfil e os usos do carvão regional;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t-BR" sz="2200" dirty="0">
                <a:solidFill>
                  <a:schemeClr val="tx1"/>
                </a:solidFill>
              </a:rPr>
              <a:t>Descrever tecnologias inovadoras para gaseificação e uso múltiplo e sustentável do carvão;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t-BR" sz="2200" dirty="0">
                <a:solidFill>
                  <a:schemeClr val="tx1"/>
                </a:solidFill>
              </a:rPr>
              <a:t>Propor um plano de investimento em pesquisa básica e pesquisa aplicada para viabilizar tecnologias adequadas a este projeto;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t-BR" sz="2200" dirty="0">
                <a:solidFill>
                  <a:schemeClr val="tx1"/>
                </a:solidFill>
              </a:rPr>
              <a:t>Prospectar empresas e investidores interessados;</a:t>
            </a:r>
          </a:p>
          <a:p>
            <a:endParaRPr lang="pt-BR" sz="2200" dirty="0"/>
          </a:p>
          <a:p>
            <a:endParaRPr lang="pt-BR" sz="2200" dirty="0"/>
          </a:p>
          <a:p>
            <a:endParaRPr lang="pt-BR" sz="2200" dirty="0"/>
          </a:p>
          <a:p>
            <a:endParaRPr lang="pt-BR" sz="22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B4AB5DD-C64D-0F9C-36EF-285CC37E1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3607" y="2605180"/>
            <a:ext cx="3454077" cy="2301818"/>
          </a:xfrm>
          <a:prstGeom prst="rect">
            <a:avLst/>
          </a:prstGeom>
        </p:spPr>
      </p:pic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BE69ADB3-62FA-AF65-0AE6-CF721BA3C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581" y="5477071"/>
            <a:ext cx="2142529" cy="128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273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7FB3D-B282-C053-AA8A-72E064EA9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Próximos passos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813FC8-2E50-2A02-C690-757376CC7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880946"/>
            <a:ext cx="5418666" cy="5519854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spcAft>
                <a:spcPts val="1800"/>
              </a:spcAft>
              <a:buNone/>
            </a:pPr>
            <a:endParaRPr lang="pt-BR" sz="2200" dirty="0"/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t-BR" sz="2200" dirty="0">
                <a:solidFill>
                  <a:schemeClr val="tx1"/>
                </a:solidFill>
              </a:rPr>
              <a:t>Elaborar plano de incentivo a investimentos;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t-BR" sz="2200" dirty="0">
                <a:solidFill>
                  <a:schemeClr val="tx1"/>
                </a:solidFill>
              </a:rPr>
              <a:t>Elaborar programa de capacitação de mão de obra regional;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t-BR" sz="2200" dirty="0">
                <a:solidFill>
                  <a:schemeClr val="tx1"/>
                </a:solidFill>
              </a:rPr>
              <a:t>Buscar a viabilização de projetos integrados – leite e carnes, olivicultura, vitivinicultura, plantas aromáticas e medicinais, energia solar e eólica, fertilizantes, turismo, entre outros.</a:t>
            </a:r>
          </a:p>
          <a:p>
            <a:endParaRPr lang="pt-BR" sz="2200" dirty="0"/>
          </a:p>
          <a:p>
            <a:endParaRPr lang="pt-BR" sz="2200" dirty="0"/>
          </a:p>
          <a:p>
            <a:endParaRPr lang="pt-BR" sz="2200" dirty="0"/>
          </a:p>
          <a:p>
            <a:endParaRPr lang="pt-BR" sz="2200" dirty="0"/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C2C72BE4-C2BC-406B-F28B-A0A78C1956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581" y="5477071"/>
            <a:ext cx="2142529" cy="128638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B7D250A0-C9E8-63DC-1B01-4D4091595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607" y="2460811"/>
            <a:ext cx="3480474" cy="2590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528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923EF0-AB9D-69F9-506D-1D8889BCA3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459531"/>
            <a:ext cx="7766936" cy="1621815"/>
          </a:xfrm>
        </p:spPr>
        <p:txBody>
          <a:bodyPr/>
          <a:lstStyle/>
          <a:p>
            <a:pPr algn="just"/>
            <a:r>
              <a:rPr lang="pt-BR" sz="2400" dirty="0"/>
              <a:t>	</a:t>
            </a:r>
            <a:r>
              <a:rPr lang="pt-BR" sz="2400" dirty="0">
                <a:solidFill>
                  <a:schemeClr val="tx1"/>
                </a:solidFill>
              </a:rPr>
              <a:t>Esta é uma proposta inicial que visa à transformação do perfil socioeconômico e ecológico da região, estimulando o debate público para a construção de políticas públicas e negociações de alto nível com todos os atores interessados – sociedade civil, governos, empresas, e instituições de ensino e pesquisa.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BF4684A-CEC5-8688-5262-0F616A9A0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595503"/>
            <a:ext cx="7766936" cy="1096899"/>
          </a:xfrm>
        </p:spPr>
        <p:txBody>
          <a:bodyPr>
            <a:normAutofit lnSpcReduction="10000"/>
          </a:bodyPr>
          <a:lstStyle/>
          <a:p>
            <a:pPr algn="ctr"/>
            <a:r>
              <a:rPr lang="pt-BR" sz="240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t-BR" sz="2400" b="1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Instituto Cultural Padre Josimo </a:t>
            </a:r>
            <a:r>
              <a:rPr lang="pt-BR" sz="240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agradece e se coloca à disposição de todos os interessados em contribuir com a construção deste projeto</a:t>
            </a:r>
            <a:endParaRPr lang="pt-BR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6" name="Imagem 15" descr="Logotipo&#10;&#10;Descrição gerada automaticamente">
            <a:extLst>
              <a:ext uri="{FF2B5EF4-FFF2-40B4-BE49-F238E27FC236}">
                <a16:creationId xmlns:a16="http://schemas.microsoft.com/office/drawing/2014/main" id="{54E31F0C-8A79-06A2-D098-E184D0FE5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97" y="5262465"/>
            <a:ext cx="2391180" cy="143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06268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380</TotalTime>
  <Words>404</Words>
  <Application>Microsoft Office PowerPoint</Application>
  <PresentationFormat>Widescreen</PresentationFormat>
  <Paragraphs>48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Calibri</vt:lpstr>
      <vt:lpstr>Trebuchet MS</vt:lpstr>
      <vt:lpstr>Wingdings 3</vt:lpstr>
      <vt:lpstr>Facetado</vt:lpstr>
      <vt:lpstr>Polo de Inovação Energética e Ambiental do Pampa Gaúcho</vt:lpstr>
      <vt:lpstr>Premissas</vt:lpstr>
      <vt:lpstr>Pressupostos</vt:lpstr>
      <vt:lpstr>Pressupostos</vt:lpstr>
      <vt:lpstr>Pressupostos</vt:lpstr>
      <vt:lpstr>Pressupostos</vt:lpstr>
      <vt:lpstr>Próximos passos</vt:lpstr>
      <vt:lpstr>Próximos passos</vt:lpstr>
      <vt:lpstr> Esta é uma proposta inicial que visa à transformação do perfil socioeconômico e ecológico da região, estimulando o debate público para a construção de políticas públicas e negociações de alto nível com todos os atores interessados – sociedade civil, governos, empresas, e instituições de ensino e pesquisa.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Polo de inovação energética e ambiental do Pampa Gaúcho</dc:title>
  <dc:creator>Marcelo Bernál</dc:creator>
  <cp:lastModifiedBy>Frei</cp:lastModifiedBy>
  <cp:revision>10</cp:revision>
  <dcterms:created xsi:type="dcterms:W3CDTF">2023-02-26T14:57:56Z</dcterms:created>
  <dcterms:modified xsi:type="dcterms:W3CDTF">2023-05-17T14:29:28Z</dcterms:modified>
</cp:coreProperties>
</file>